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61" r:id="rId5"/>
    <p:sldId id="258" r:id="rId6"/>
    <p:sldId id="259" r:id="rId7"/>
    <p:sldId id="260" r:id="rId8"/>
    <p:sldId id="262" r:id="rId9"/>
    <p:sldId id="263" r:id="rId10"/>
    <p:sldId id="264"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F8F"/>
    <a:srgbClr val="3B7978"/>
    <a:srgbClr val="8FC8C7"/>
    <a:srgbClr val="214242"/>
    <a:srgbClr val="002142"/>
    <a:srgbClr val="EAD5C0"/>
    <a:srgbClr val="D2A578"/>
    <a:srgbClr val="E7CFB7"/>
    <a:srgbClr val="FFD175"/>
    <a:srgbClr val="634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656"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4B01D-2A08-4C9F-A402-F4FC8532D5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C9DEFB-F853-45FD-8639-0FBC616647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207E6F-0FD4-4060-B725-A1509A9B1980}"/>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5" name="Footer Placeholder 4">
            <a:extLst>
              <a:ext uri="{FF2B5EF4-FFF2-40B4-BE49-F238E27FC236}">
                <a16:creationId xmlns:a16="http://schemas.microsoft.com/office/drawing/2014/main" id="{6089E4D5-9819-44FF-AD86-9DA656CD3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C674B5-C42D-4488-9A7B-BD80DB95174C}"/>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3862749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C71A-0E0A-421D-8A87-8E0B678387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6CA05D-7146-48D4-8446-551C498A80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D32E34-151B-4C50-A8F8-3D9949E1F924}"/>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5" name="Footer Placeholder 4">
            <a:extLst>
              <a:ext uri="{FF2B5EF4-FFF2-40B4-BE49-F238E27FC236}">
                <a16:creationId xmlns:a16="http://schemas.microsoft.com/office/drawing/2014/main" id="{F17FD30E-2A49-4C73-B250-4F99461F3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6DF7E1-8EF3-4CFF-B782-19063489D453}"/>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3455311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84AEC7-34D1-4AF6-A79F-7C20043CE5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6798E1-AFE8-4F31-9308-668361C4288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BF59F8-E03D-4A85-B03F-EFD0BF19A84F}"/>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5" name="Footer Placeholder 4">
            <a:extLst>
              <a:ext uri="{FF2B5EF4-FFF2-40B4-BE49-F238E27FC236}">
                <a16:creationId xmlns:a16="http://schemas.microsoft.com/office/drawing/2014/main" id="{1542E4BE-7F70-4D89-ADAC-93693C95C7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A9D4D2-5A71-4AFF-9608-3DC32094492C}"/>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2583527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77E9D-0989-4A7C-826A-D6E85F09E6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3CA019-7CED-4D62-8B05-E853BC2F42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3C8C7F-98C6-4757-AE78-067A94C0C735}"/>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5" name="Footer Placeholder 4">
            <a:extLst>
              <a:ext uri="{FF2B5EF4-FFF2-40B4-BE49-F238E27FC236}">
                <a16:creationId xmlns:a16="http://schemas.microsoft.com/office/drawing/2014/main" id="{DA910FA7-227E-41AF-BF7A-3AFCA49C27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AD8169-4D4D-4E5F-B847-C080021D63F7}"/>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582761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2F1E-D685-40F8-99A3-71E9CA728A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8D15E1-CEBE-4384-AF1A-97E625A334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471F07A-ABCC-49FA-985E-C66C3E3B0F07}"/>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5" name="Footer Placeholder 4">
            <a:extLst>
              <a:ext uri="{FF2B5EF4-FFF2-40B4-BE49-F238E27FC236}">
                <a16:creationId xmlns:a16="http://schemas.microsoft.com/office/drawing/2014/main" id="{80AA828F-E5BE-4439-BC9B-532432F7F1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109A66-6FB1-4DD2-A2F2-B2BF914971E7}"/>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3933968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78294-8223-45CB-BC5E-5104BA8078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413283-D3C1-40D8-B5C4-0972BFF6EFD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6C1383-B9EE-41F3-95B0-A27361C88D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978D3B-192F-44A1-8A2F-73F63134E110}"/>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6" name="Footer Placeholder 5">
            <a:extLst>
              <a:ext uri="{FF2B5EF4-FFF2-40B4-BE49-F238E27FC236}">
                <a16:creationId xmlns:a16="http://schemas.microsoft.com/office/drawing/2014/main" id="{0B259C58-0D9B-4EB3-8476-3AB830CAE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082273-EEC1-4AD5-A89C-04C7CCA55084}"/>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254850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94C3B-C4A3-4298-A9FE-32C5A0BC6E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8FA7C4-3ED9-4DD5-9C10-BE53147C7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29BF62B-AB01-4790-A331-BF199C7BDBB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64D989C-7FE8-4847-BF0A-3E79F2E820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BD272D-8B9A-400A-9C20-976FA71904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3286B8-8ED6-41FD-A484-D2F570E5BBEA}"/>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8" name="Footer Placeholder 7">
            <a:extLst>
              <a:ext uri="{FF2B5EF4-FFF2-40B4-BE49-F238E27FC236}">
                <a16:creationId xmlns:a16="http://schemas.microsoft.com/office/drawing/2014/main" id="{8262E1BD-B8D8-4B8C-AE25-FB88351908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1B1648-170C-4194-BCD3-4EA37A292D85}"/>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4140328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2E374-C9E9-41DE-BBEA-F76A321494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8D05AA-0BD6-412B-B3B5-1B60760310E7}"/>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4" name="Footer Placeholder 3">
            <a:extLst>
              <a:ext uri="{FF2B5EF4-FFF2-40B4-BE49-F238E27FC236}">
                <a16:creationId xmlns:a16="http://schemas.microsoft.com/office/drawing/2014/main" id="{F54C81E2-B0CC-4F54-9A0D-F72B844EF3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6CAEB0-FE87-4E68-A817-0125B61CEDDD}"/>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2965008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306AF9-20EC-4E53-9C23-77AA8412D0FD}"/>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3" name="Footer Placeholder 2">
            <a:extLst>
              <a:ext uri="{FF2B5EF4-FFF2-40B4-BE49-F238E27FC236}">
                <a16:creationId xmlns:a16="http://schemas.microsoft.com/office/drawing/2014/main" id="{2F360589-46B6-4DF4-9A87-7CB552E6F5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60BF5C-CE79-47D9-A3C2-4BB09027B379}"/>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1747955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4261D-66E8-47B2-8AA4-E96323D0FA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4997D4-CCED-41BE-9922-1BDB4A2CE1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D9D844-BCF7-448F-81CC-69E657C8E8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6F5F5B-6172-4096-A58C-3E1D6A78EF4B}"/>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6" name="Footer Placeholder 5">
            <a:extLst>
              <a:ext uri="{FF2B5EF4-FFF2-40B4-BE49-F238E27FC236}">
                <a16:creationId xmlns:a16="http://schemas.microsoft.com/office/drawing/2014/main" id="{BADEA3A0-073A-44BD-85B3-D18C00EC55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5265CB-42EE-490D-BD34-792CC9E81E08}"/>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869559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6BC2E-696F-4151-9C85-D4B62B7FEA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0F0BA3-8A64-4461-A19C-F95D6E0F7C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58A2A8-1F72-45C4-81E9-BF95C3A01A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31E769-9629-43B3-A69A-38B0E35FFEDF}"/>
              </a:ext>
            </a:extLst>
          </p:cNvPr>
          <p:cNvSpPr>
            <a:spLocks noGrp="1"/>
          </p:cNvSpPr>
          <p:nvPr>
            <p:ph type="dt" sz="half" idx="10"/>
          </p:nvPr>
        </p:nvSpPr>
        <p:spPr/>
        <p:txBody>
          <a:bodyPr/>
          <a:lstStyle/>
          <a:p>
            <a:fld id="{317F7843-DE54-412D-9BB9-0634EAFEBA16}" type="datetimeFigureOut">
              <a:rPr lang="en-US" smtClean="0"/>
              <a:t>9/27/2018</a:t>
            </a:fld>
            <a:endParaRPr lang="en-US"/>
          </a:p>
        </p:txBody>
      </p:sp>
      <p:sp>
        <p:nvSpPr>
          <p:cNvPr id="6" name="Footer Placeholder 5">
            <a:extLst>
              <a:ext uri="{FF2B5EF4-FFF2-40B4-BE49-F238E27FC236}">
                <a16:creationId xmlns:a16="http://schemas.microsoft.com/office/drawing/2014/main" id="{21CF7E03-ECA5-467F-BAE7-6467BD220E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27DF54-7D6A-4D26-BCB3-69D69D6DBCF8}"/>
              </a:ext>
            </a:extLst>
          </p:cNvPr>
          <p:cNvSpPr>
            <a:spLocks noGrp="1"/>
          </p:cNvSpPr>
          <p:nvPr>
            <p:ph type="sldNum" sz="quarter" idx="12"/>
          </p:nvPr>
        </p:nvSpPr>
        <p:spPr/>
        <p:txBody>
          <a:bodyPr/>
          <a:lstStyle/>
          <a:p>
            <a:fld id="{C5574403-A111-40D8-A8B9-79F4C5B933CD}" type="slidenum">
              <a:rPr lang="en-US" smtClean="0"/>
              <a:t>‹#›</a:t>
            </a:fld>
            <a:endParaRPr lang="en-US"/>
          </a:p>
        </p:txBody>
      </p:sp>
    </p:spTree>
    <p:extLst>
      <p:ext uri="{BB962C8B-B14F-4D97-AF65-F5344CB8AC3E}">
        <p14:creationId xmlns:p14="http://schemas.microsoft.com/office/powerpoint/2010/main" val="76402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46E54E-0040-4821-8FDB-5DA6F8C366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7DA2C6-A678-482E-BBD5-49A95157DE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CEB61D-0345-4586-8E7D-4A6B16DE65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F7843-DE54-412D-9BB9-0634EAFEBA16}" type="datetimeFigureOut">
              <a:rPr lang="en-US" smtClean="0"/>
              <a:t>9/27/2018</a:t>
            </a:fld>
            <a:endParaRPr lang="en-US"/>
          </a:p>
        </p:txBody>
      </p:sp>
      <p:sp>
        <p:nvSpPr>
          <p:cNvPr id="5" name="Footer Placeholder 4">
            <a:extLst>
              <a:ext uri="{FF2B5EF4-FFF2-40B4-BE49-F238E27FC236}">
                <a16:creationId xmlns:a16="http://schemas.microsoft.com/office/drawing/2014/main" id="{EFBAB1C9-21EB-41E8-BC60-7C71282FEC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BAB2EF-3735-41B5-8EB5-344C2D535F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74403-A111-40D8-A8B9-79F4C5B933CD}" type="slidenum">
              <a:rPr lang="en-US" smtClean="0"/>
              <a:t>‹#›</a:t>
            </a:fld>
            <a:endParaRPr lang="en-US"/>
          </a:p>
        </p:txBody>
      </p:sp>
    </p:spTree>
    <p:extLst>
      <p:ext uri="{BB962C8B-B14F-4D97-AF65-F5344CB8AC3E}">
        <p14:creationId xmlns:p14="http://schemas.microsoft.com/office/powerpoint/2010/main" val="962421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8757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3000">
              <a:srgbClr val="214242"/>
            </a:gs>
            <a:gs pos="50000">
              <a:srgbClr val="3B7978"/>
            </a:gs>
            <a:gs pos="87000">
              <a:srgbClr val="214242"/>
            </a:gs>
          </a:gsLst>
          <a:lin ang="144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D00A6D-5A7A-4736-BDF5-6314E07761F6}"/>
              </a:ext>
            </a:extLst>
          </p:cNvPr>
          <p:cNvSpPr txBox="1"/>
          <p:nvPr/>
        </p:nvSpPr>
        <p:spPr>
          <a:xfrm>
            <a:off x="3714579" y="319004"/>
            <a:ext cx="4762842" cy="92333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outerShdw blurRad="50800" dist="38100" dir="2700000" algn="tl" rotWithShape="0">
                    <a:prstClr val="black">
                      <a:alpha val="40000"/>
                    </a:prstClr>
                  </a:outerShdw>
                </a:effectLst>
                <a:uLnTx/>
                <a:uFillTx/>
                <a:latin typeface="Lucida Bright" panose="02040602050505020304" pitchFamily="18" charset="0"/>
                <a:ea typeface="+mn-ea"/>
                <a:cs typeface="+mn-cs"/>
              </a:rPr>
              <a:t>Key Article 3</a:t>
            </a:r>
          </a:p>
        </p:txBody>
      </p:sp>
      <p:sp>
        <p:nvSpPr>
          <p:cNvPr id="5" name="TextBox 4">
            <a:extLst>
              <a:ext uri="{FF2B5EF4-FFF2-40B4-BE49-F238E27FC236}">
                <a16:creationId xmlns:a16="http://schemas.microsoft.com/office/drawing/2014/main" id="{EA1E6C2B-3929-4170-ACFD-B33579377D72}"/>
              </a:ext>
            </a:extLst>
          </p:cNvPr>
          <p:cNvSpPr txBox="1"/>
          <p:nvPr/>
        </p:nvSpPr>
        <p:spPr>
          <a:xfrm>
            <a:off x="988839" y="1561338"/>
            <a:ext cx="10466560" cy="1200329"/>
          </a:xfrm>
          <a:prstGeom prst="rect">
            <a:avLst/>
          </a:prstGeom>
          <a:noFill/>
        </p:spPr>
        <p:txBody>
          <a:bodyPr wrap="square" rtlCol="0">
            <a:spAutoFit/>
          </a:bodyPr>
          <a:lstStyle/>
          <a:p>
            <a:pPr lvl="0"/>
            <a:r>
              <a:rPr lang="en-US" sz="2400" b="1" dirty="0" err="1">
                <a:solidFill>
                  <a:srgbClr val="CADCEE"/>
                </a:solidFill>
                <a:effectLst>
                  <a:outerShdw blurRad="50800" dist="38100" dir="2700000" algn="tl" rotWithShape="0">
                    <a:prstClr val="black">
                      <a:alpha val="40000"/>
                    </a:prstClr>
                  </a:outerShdw>
                </a:effectLst>
                <a:latin typeface="Lucida Bright" panose="02040602050505020304" pitchFamily="18" charset="0"/>
              </a:rPr>
              <a:t>Mienczakowski</a:t>
            </a:r>
            <a:r>
              <a:rPr lang="en-US" sz="2400" b="1" dirty="0">
                <a:solidFill>
                  <a:srgbClr val="CADCEE"/>
                </a:solidFill>
                <a:effectLst>
                  <a:outerShdw blurRad="50800" dist="38100" dir="2700000" algn="tl" rotWithShape="0">
                    <a:prstClr val="black">
                      <a:alpha val="40000"/>
                    </a:prstClr>
                  </a:outerShdw>
                </a:effectLst>
                <a:latin typeface="Lucida Bright" panose="02040602050505020304" pitchFamily="18" charset="0"/>
              </a:rPr>
              <a:t>, J. (1995). The theater of ethnography: The reconstruction of ethnography into theater with emancipatory potential. </a:t>
            </a:r>
            <a:r>
              <a:rPr lang="en-US" sz="2400" b="1" i="1" dirty="0">
                <a:solidFill>
                  <a:srgbClr val="CADCEE"/>
                </a:solidFill>
                <a:effectLst>
                  <a:outerShdw blurRad="50800" dist="38100" dir="2700000" algn="tl" rotWithShape="0">
                    <a:prstClr val="black">
                      <a:alpha val="40000"/>
                    </a:prstClr>
                  </a:outerShdw>
                </a:effectLst>
                <a:latin typeface="Lucida Bright" panose="02040602050505020304" pitchFamily="18" charset="0"/>
              </a:rPr>
              <a:t>Qualitative Inquiry</a:t>
            </a:r>
            <a:r>
              <a:rPr lang="en-US" sz="2400" b="1" dirty="0">
                <a:solidFill>
                  <a:srgbClr val="CADCEE"/>
                </a:solidFill>
                <a:effectLst>
                  <a:outerShdw blurRad="50800" dist="38100" dir="2700000" algn="tl" rotWithShape="0">
                    <a:prstClr val="black">
                      <a:alpha val="40000"/>
                    </a:prstClr>
                  </a:outerShdw>
                </a:effectLst>
                <a:latin typeface="Lucida Bright" panose="02040602050505020304" pitchFamily="18" charset="0"/>
              </a:rPr>
              <a:t>, </a:t>
            </a:r>
            <a:r>
              <a:rPr lang="en-US" sz="2400" b="1" i="1" dirty="0">
                <a:solidFill>
                  <a:srgbClr val="CADCEE"/>
                </a:solidFill>
                <a:effectLst>
                  <a:outerShdw blurRad="50800" dist="38100" dir="2700000" algn="tl" rotWithShape="0">
                    <a:prstClr val="black">
                      <a:alpha val="40000"/>
                    </a:prstClr>
                  </a:outerShdw>
                </a:effectLst>
                <a:latin typeface="Lucida Bright" panose="02040602050505020304" pitchFamily="18" charset="0"/>
              </a:rPr>
              <a:t>1 </a:t>
            </a:r>
            <a:r>
              <a:rPr lang="en-US" sz="2400" b="1" dirty="0">
                <a:solidFill>
                  <a:srgbClr val="CADCEE"/>
                </a:solidFill>
                <a:effectLst>
                  <a:outerShdw blurRad="50800" dist="38100" dir="2700000" algn="tl" rotWithShape="0">
                    <a:prstClr val="black">
                      <a:alpha val="40000"/>
                    </a:prstClr>
                  </a:outerShdw>
                </a:effectLst>
                <a:latin typeface="Lucida Bright" panose="02040602050505020304" pitchFamily="18" charset="0"/>
              </a:rPr>
              <a:t>(3), 360-375.</a:t>
            </a:r>
            <a:endParaRPr kumimoji="0" lang="en-US" sz="2400" b="1" i="0" u="none" strike="noStrike" kern="1200" cap="none" spc="0" normalizeH="0" baseline="0" noProof="0" dirty="0">
              <a:ln>
                <a:noFill/>
              </a:ln>
              <a:solidFill>
                <a:srgbClr val="CADCEE"/>
              </a:solidFill>
              <a:effectLst>
                <a:outerShdw blurRad="50800" dist="38100" dir="2700000" algn="tl" rotWithShape="0">
                  <a:prstClr val="black">
                    <a:alpha val="40000"/>
                  </a:prstClr>
                </a:outerShdw>
              </a:effectLst>
              <a:uLnTx/>
              <a:uFillTx/>
              <a:latin typeface="Lucida Bright" panose="02040602050505020304" pitchFamily="18" charset="0"/>
            </a:endParaRPr>
          </a:p>
        </p:txBody>
      </p:sp>
      <p:sp>
        <p:nvSpPr>
          <p:cNvPr id="6" name="TextBox 5">
            <a:extLst>
              <a:ext uri="{FF2B5EF4-FFF2-40B4-BE49-F238E27FC236}">
                <a16:creationId xmlns:a16="http://schemas.microsoft.com/office/drawing/2014/main" id="{3756DFBB-BBAB-4892-A98F-02278E7E99B9}"/>
              </a:ext>
            </a:extLst>
          </p:cNvPr>
          <p:cNvSpPr txBox="1"/>
          <p:nvPr/>
        </p:nvSpPr>
        <p:spPr>
          <a:xfrm>
            <a:off x="988838" y="3080671"/>
            <a:ext cx="10466561" cy="830997"/>
          </a:xfrm>
          <a:prstGeom prst="rect">
            <a:avLst/>
          </a:prstGeom>
          <a:noFill/>
        </p:spPr>
        <p:txBody>
          <a:bodyPr wrap="square" rtlCol="0">
            <a:spAutoFit/>
          </a:bodyPr>
          <a:lstStyle/>
          <a:p>
            <a:pPr lvl="0"/>
            <a:r>
              <a:rPr lang="en-US" sz="24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This is an article that deals with treatment with the assistance of participatory theater.</a:t>
            </a:r>
            <a:endParaRPr kumimoji="0" lang="en-US" sz="2400" b="1" i="0" u="none" strike="noStrike" kern="1200" cap="none" spc="0" normalizeH="0" baseline="0" noProof="0" dirty="0">
              <a:ln>
                <a:noFill/>
              </a:ln>
              <a:solidFill>
                <a:srgbClr val="EAD5C0"/>
              </a:solidFill>
              <a:effectLst>
                <a:outerShdw blurRad="50800" dist="38100" dir="2700000" algn="tl" rotWithShape="0">
                  <a:prstClr val="black">
                    <a:alpha val="40000"/>
                  </a:prstClr>
                </a:outerShdw>
              </a:effectLst>
              <a:uLnTx/>
              <a:uFillTx/>
              <a:latin typeface="Lucida Bright" panose="02040602050505020304" pitchFamily="18" charset="0"/>
            </a:endParaRPr>
          </a:p>
        </p:txBody>
      </p:sp>
      <p:sp>
        <p:nvSpPr>
          <p:cNvPr id="7" name="TextBox 6">
            <a:extLst>
              <a:ext uri="{FF2B5EF4-FFF2-40B4-BE49-F238E27FC236}">
                <a16:creationId xmlns:a16="http://schemas.microsoft.com/office/drawing/2014/main" id="{49C156AD-0599-4AD3-B9F8-3E0941234A54}"/>
              </a:ext>
            </a:extLst>
          </p:cNvPr>
          <p:cNvSpPr txBox="1"/>
          <p:nvPr/>
        </p:nvSpPr>
        <p:spPr>
          <a:xfrm>
            <a:off x="988838" y="4230672"/>
            <a:ext cx="10466562" cy="2308324"/>
          </a:xfrm>
          <a:prstGeom prst="rect">
            <a:avLst/>
          </a:prstGeom>
          <a:noFill/>
        </p:spPr>
        <p:txBody>
          <a:bodyPr wrap="square" rtlCol="0">
            <a:spAutoFit/>
          </a:bodyPr>
          <a:lstStyle/>
          <a:p>
            <a:pPr lvl="0"/>
            <a:r>
              <a:rPr lang="en-US" sz="2400" b="1" dirty="0">
                <a:solidFill>
                  <a:srgbClr val="FFA071"/>
                </a:solidFill>
                <a:effectLst>
                  <a:outerShdw blurRad="50800" dist="38100" dir="2700000" algn="tl" rotWithShape="0">
                    <a:prstClr val="black">
                      <a:alpha val="40000"/>
                    </a:prstClr>
                  </a:outerShdw>
                </a:effectLst>
                <a:latin typeface="Lucida Bright" panose="02040602050505020304" pitchFamily="18" charset="0"/>
              </a:rPr>
              <a:t>"The construction of ethnographic narratives into a dramatized form is, arguably, a logical extension of the current reinterpretation of ethnographic practice and of the exploration of how ethnographic representations are constructed. As such, ethnography's theatrical heritage has a discernible and recent history." (p. 364)</a:t>
            </a:r>
            <a:endParaRPr kumimoji="0" lang="en-US" sz="2400" b="1" i="1" u="none" strike="noStrike" kern="1200" cap="none" spc="0" normalizeH="0" baseline="0" noProof="0" dirty="0">
              <a:ln>
                <a:noFill/>
              </a:ln>
              <a:solidFill>
                <a:srgbClr val="FFA071"/>
              </a:solidFill>
              <a:effectLst>
                <a:outerShdw blurRad="50800" dist="38100" dir="2700000" algn="tl" rotWithShape="0">
                  <a:prstClr val="black">
                    <a:alpha val="40000"/>
                  </a:prstClr>
                </a:outerShdw>
              </a:effectLst>
              <a:uLnTx/>
              <a:uFillTx/>
              <a:latin typeface="Lucida Bright" panose="02040602050505020304" pitchFamily="18" charset="0"/>
            </a:endParaRPr>
          </a:p>
        </p:txBody>
      </p:sp>
    </p:spTree>
    <p:extLst>
      <p:ext uri="{BB962C8B-B14F-4D97-AF65-F5344CB8AC3E}">
        <p14:creationId xmlns:p14="http://schemas.microsoft.com/office/powerpoint/2010/main" val="413970300"/>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5000"/>
                                  </p:iterate>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1250"/>
                            </p:stCondLst>
                            <p:childTnLst>
                              <p:par>
                                <p:cTn id="9" presetID="22" presetClass="entr" presetSubtype="8" fill="hold" grpId="0" nodeType="afterEffect">
                                  <p:stCondLst>
                                    <p:cond delay="0"/>
                                  </p:stCondLst>
                                  <p:iterate type="lt">
                                    <p:tmPct val="4000"/>
                                  </p:iterate>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iterate type="lt">
                                    <p:tmPct val="4000"/>
                                  </p:iterate>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lt">
                                    <p:tmPct val="7000"/>
                                  </p:iterate>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3000">
              <a:srgbClr val="214242"/>
            </a:gs>
            <a:gs pos="50000">
              <a:srgbClr val="3B7978"/>
            </a:gs>
            <a:gs pos="87000">
              <a:srgbClr val="214242"/>
            </a:gs>
          </a:gsLst>
          <a:lin ang="144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D00A6D-5A7A-4736-BDF5-6314E07761F6}"/>
              </a:ext>
            </a:extLst>
          </p:cNvPr>
          <p:cNvSpPr txBox="1"/>
          <p:nvPr/>
        </p:nvSpPr>
        <p:spPr>
          <a:xfrm>
            <a:off x="2206153" y="511155"/>
            <a:ext cx="7779694" cy="92333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outerShdw blurRad="50800" dist="38100" dir="2700000" algn="tl" rotWithShape="0">
                    <a:prstClr val="black">
                      <a:alpha val="40000"/>
                    </a:prstClr>
                  </a:outerShdw>
                </a:effectLst>
                <a:uLnTx/>
                <a:uFillTx/>
                <a:latin typeface="Lucida Bright" panose="02040602050505020304" pitchFamily="18" charset="0"/>
                <a:ea typeface="+mn-ea"/>
                <a:cs typeface="+mn-cs"/>
              </a:rPr>
              <a:t>The point</a:t>
            </a:r>
            <a:r>
              <a:rPr kumimoji="0" lang="en-US" sz="5400" b="1" i="0" u="none" strike="noStrike" kern="1200" cap="none" spc="0" normalizeH="0" noProof="0" dirty="0">
                <a:ln>
                  <a:noFill/>
                </a:ln>
                <a:solidFill>
                  <a:prstClr val="white"/>
                </a:solidFill>
                <a:effectLst>
                  <a:outerShdw blurRad="50800" dist="38100" dir="2700000" algn="tl" rotWithShape="0">
                    <a:prstClr val="black">
                      <a:alpha val="40000"/>
                    </a:prstClr>
                  </a:outerShdw>
                </a:effectLst>
                <a:uLnTx/>
                <a:uFillTx/>
                <a:latin typeface="Lucida Bright" panose="02040602050505020304" pitchFamily="18" charset="0"/>
                <a:ea typeface="+mn-ea"/>
                <a:cs typeface="+mn-cs"/>
              </a:rPr>
              <a:t> of impact…</a:t>
            </a:r>
            <a:endParaRPr kumimoji="0" lang="en-US" sz="5400" b="1" i="0" u="none" strike="noStrike" kern="1200" cap="none" spc="0" normalizeH="0" baseline="0" noProof="0" dirty="0">
              <a:ln>
                <a:noFill/>
              </a:ln>
              <a:solidFill>
                <a:prstClr val="white"/>
              </a:solidFill>
              <a:effectLst>
                <a:outerShdw blurRad="50800" dist="38100" dir="2700000" algn="tl" rotWithShape="0">
                  <a:prstClr val="black">
                    <a:alpha val="40000"/>
                  </a:prstClr>
                </a:outerShdw>
              </a:effectLst>
              <a:uLnTx/>
              <a:uFillTx/>
              <a:latin typeface="Lucida Bright" panose="02040602050505020304" pitchFamily="18" charset="0"/>
              <a:ea typeface="+mn-ea"/>
              <a:cs typeface="+mn-cs"/>
            </a:endParaRPr>
          </a:p>
        </p:txBody>
      </p:sp>
      <p:sp>
        <p:nvSpPr>
          <p:cNvPr id="6" name="TextBox 5">
            <a:extLst>
              <a:ext uri="{FF2B5EF4-FFF2-40B4-BE49-F238E27FC236}">
                <a16:creationId xmlns:a16="http://schemas.microsoft.com/office/drawing/2014/main" id="{3756DFBB-BBAB-4892-A98F-02278E7E99B9}"/>
              </a:ext>
            </a:extLst>
          </p:cNvPr>
          <p:cNvSpPr txBox="1"/>
          <p:nvPr/>
        </p:nvSpPr>
        <p:spPr>
          <a:xfrm>
            <a:off x="399169" y="1945640"/>
            <a:ext cx="11393662" cy="4401205"/>
          </a:xfrm>
          <a:prstGeom prst="rect">
            <a:avLst/>
          </a:prstGeom>
          <a:noFill/>
        </p:spPr>
        <p:txBody>
          <a:bodyPr wrap="square" rtlCol="0">
            <a:spAutoFit/>
          </a:bodyPr>
          <a:lstStyle/>
          <a:p>
            <a:pPr lvl="0"/>
            <a:r>
              <a:rPr lang="en-US" sz="28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"All performances used elements of Boal's (1979/1985) forum theater techniques, in which auditorium post-performance discussions with informants, health professionals, and general audiences were used to rework scenarios, reinterpret events, and thereby reconstruct and negotiate the individual's understanding of the play's outcomes. These forum elements typically involved the research team, actors, performance director, script instructors, and informant representatives. In this way, the performances were also used to further inform the data of the study." (p. 361)</a:t>
            </a:r>
            <a:endParaRPr kumimoji="0" lang="en-US" sz="2800" b="1" i="0" u="none" strike="noStrike" kern="1200" cap="none" spc="0" normalizeH="0" baseline="0" noProof="0" dirty="0">
              <a:ln>
                <a:noFill/>
              </a:ln>
              <a:solidFill>
                <a:srgbClr val="EAD5C0"/>
              </a:solidFill>
              <a:effectLst>
                <a:outerShdw blurRad="50800" dist="38100" dir="2700000" algn="tl" rotWithShape="0">
                  <a:prstClr val="black">
                    <a:alpha val="40000"/>
                  </a:prstClr>
                </a:outerShdw>
              </a:effectLst>
              <a:uLnTx/>
              <a:uFillTx/>
              <a:latin typeface="Lucida Bright" panose="02040602050505020304" pitchFamily="18" charset="0"/>
            </a:endParaRPr>
          </a:p>
        </p:txBody>
      </p:sp>
    </p:spTree>
    <p:extLst>
      <p:ext uri="{BB962C8B-B14F-4D97-AF65-F5344CB8AC3E}">
        <p14:creationId xmlns:p14="http://schemas.microsoft.com/office/powerpoint/2010/main" val="2121725730"/>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5000"/>
                                  </p:iterate>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lt">
                                    <p:tmPct val="7000"/>
                                  </p:iterate>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275833"/>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rgbClr val="214242"/>
            </a:gs>
            <a:gs pos="50000">
              <a:srgbClr val="527B7A"/>
            </a:gs>
            <a:gs pos="87000">
              <a:srgbClr val="28484A"/>
            </a:gs>
          </a:gsLst>
          <a:lin ang="144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D00A6D-5A7A-4736-BDF5-6314E07761F6}"/>
              </a:ext>
            </a:extLst>
          </p:cNvPr>
          <p:cNvSpPr txBox="1"/>
          <p:nvPr/>
        </p:nvSpPr>
        <p:spPr>
          <a:xfrm>
            <a:off x="4574590" y="1054894"/>
            <a:ext cx="3139001" cy="830997"/>
          </a:xfrm>
          <a:prstGeom prst="rect">
            <a:avLst/>
          </a:prstGeom>
          <a:noFill/>
        </p:spPr>
        <p:txBody>
          <a:bodyPr wrap="none" rtlCol="0">
            <a:spAutoFit/>
          </a:bodyPr>
          <a:lstStyle/>
          <a:p>
            <a:r>
              <a:rPr lang="en-US" sz="4800" b="1" dirty="0">
                <a:solidFill>
                  <a:srgbClr val="FFEEB9"/>
                </a:solidFill>
                <a:effectLst>
                  <a:outerShdw blurRad="50800" dist="38100" dir="2700000" algn="tl" rotWithShape="0">
                    <a:prstClr val="black">
                      <a:alpha val="40000"/>
                    </a:prstClr>
                  </a:outerShdw>
                </a:effectLst>
                <a:latin typeface="Lucida Bright" panose="02040602050505020304" pitchFamily="18" charset="0"/>
              </a:rPr>
              <a:t>Question:</a:t>
            </a:r>
          </a:p>
        </p:txBody>
      </p:sp>
      <p:sp>
        <p:nvSpPr>
          <p:cNvPr id="5" name="TextBox 4">
            <a:extLst>
              <a:ext uri="{FF2B5EF4-FFF2-40B4-BE49-F238E27FC236}">
                <a16:creationId xmlns:a16="http://schemas.microsoft.com/office/drawing/2014/main" id="{EA1E6C2B-3929-4170-ACFD-B33579377D72}"/>
              </a:ext>
            </a:extLst>
          </p:cNvPr>
          <p:cNvSpPr txBox="1"/>
          <p:nvPr/>
        </p:nvSpPr>
        <p:spPr>
          <a:xfrm>
            <a:off x="1162279" y="2398519"/>
            <a:ext cx="9867441" cy="2862322"/>
          </a:xfrm>
          <a:prstGeom prst="rect">
            <a:avLst/>
          </a:prstGeom>
          <a:noFill/>
        </p:spPr>
        <p:txBody>
          <a:bodyPr wrap="square" rtlCol="0">
            <a:spAutoFit/>
          </a:bodyPr>
          <a:lstStyle/>
          <a:p>
            <a:pPr algn="ctr"/>
            <a:r>
              <a:rPr lang="en-US" sz="6000" b="1" dirty="0">
                <a:solidFill>
                  <a:srgbClr val="9FE4EB"/>
                </a:solidFill>
                <a:effectLst>
                  <a:outerShdw blurRad="50800" dist="38100" dir="2700000" algn="tl" rotWithShape="0">
                    <a:prstClr val="black">
                      <a:alpha val="40000"/>
                    </a:prstClr>
                  </a:outerShdw>
                </a:effectLst>
                <a:latin typeface="Lucida Bright" panose="02040602050505020304" pitchFamily="18" charset="0"/>
              </a:rPr>
              <a:t>Is the current form of presentation adequate to what we are saying?</a:t>
            </a:r>
          </a:p>
        </p:txBody>
      </p:sp>
    </p:spTree>
    <p:extLst>
      <p:ext uri="{BB962C8B-B14F-4D97-AF65-F5344CB8AC3E}">
        <p14:creationId xmlns:p14="http://schemas.microsoft.com/office/powerpoint/2010/main" val="1812860386"/>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5000"/>
                                  </p:iterate>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1100"/>
                            </p:stCondLst>
                            <p:childTnLst>
                              <p:par>
                                <p:cTn id="9" presetID="22" presetClass="entr" presetSubtype="8" fill="hold" grpId="0" nodeType="afterEffect">
                                  <p:stCondLst>
                                    <p:cond delay="0"/>
                                  </p:stCondLst>
                                  <p:iterate type="lt">
                                    <p:tmPct val="5000"/>
                                  </p:iterate>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3000">
              <a:srgbClr val="214242"/>
            </a:gs>
            <a:gs pos="50000">
              <a:srgbClr val="527B7A"/>
            </a:gs>
            <a:gs pos="87000">
              <a:srgbClr val="28484A"/>
            </a:gs>
          </a:gsLst>
          <a:lin ang="144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D00A6D-5A7A-4736-BDF5-6314E07761F6}"/>
              </a:ext>
            </a:extLst>
          </p:cNvPr>
          <p:cNvSpPr txBox="1"/>
          <p:nvPr/>
        </p:nvSpPr>
        <p:spPr>
          <a:xfrm>
            <a:off x="2627743" y="725269"/>
            <a:ext cx="6936514" cy="923330"/>
          </a:xfrm>
          <a:prstGeom prst="rect">
            <a:avLst/>
          </a:prstGeom>
          <a:noFill/>
        </p:spPr>
        <p:txBody>
          <a:bodyPr wrap="none" rtlCol="0">
            <a:spAutoFit/>
          </a:bodyPr>
          <a:lstStyle/>
          <a:p>
            <a:r>
              <a:rPr lang="en-US" sz="5400" b="1" dirty="0">
                <a:solidFill>
                  <a:srgbClr val="CAC755"/>
                </a:solidFill>
                <a:effectLst>
                  <a:outerShdw blurRad="50800" dist="38100" dir="2700000" algn="tl" rotWithShape="0">
                    <a:prstClr val="black">
                      <a:alpha val="40000"/>
                    </a:prstClr>
                  </a:outerShdw>
                </a:effectLst>
                <a:latin typeface="Lucida Bright" panose="02040602050505020304" pitchFamily="18" charset="0"/>
              </a:rPr>
              <a:t>The Case Against…</a:t>
            </a:r>
          </a:p>
        </p:txBody>
      </p:sp>
      <p:sp>
        <p:nvSpPr>
          <p:cNvPr id="5" name="TextBox 4">
            <a:extLst>
              <a:ext uri="{FF2B5EF4-FFF2-40B4-BE49-F238E27FC236}">
                <a16:creationId xmlns:a16="http://schemas.microsoft.com/office/drawing/2014/main" id="{EA1E6C2B-3929-4170-ACFD-B33579377D72}"/>
              </a:ext>
            </a:extLst>
          </p:cNvPr>
          <p:cNvSpPr txBox="1"/>
          <p:nvPr/>
        </p:nvSpPr>
        <p:spPr>
          <a:xfrm>
            <a:off x="3365098" y="2373868"/>
            <a:ext cx="5461805" cy="769441"/>
          </a:xfrm>
          <a:prstGeom prst="rect">
            <a:avLst/>
          </a:prstGeom>
          <a:noFill/>
        </p:spPr>
        <p:txBody>
          <a:bodyPr wrap="square" rtlCol="0">
            <a:spAutoFit/>
          </a:bodyPr>
          <a:lstStyle/>
          <a:p>
            <a:pPr algn="ctr"/>
            <a:r>
              <a:rPr lang="en-US" sz="4400" b="1" dirty="0">
                <a:solidFill>
                  <a:srgbClr val="C3C3D7"/>
                </a:solidFill>
                <a:effectLst>
                  <a:outerShdw blurRad="50800" dist="38100" dir="2700000" algn="tl" rotWithShape="0">
                    <a:prstClr val="black">
                      <a:alpha val="40000"/>
                    </a:prstClr>
                  </a:outerShdw>
                </a:effectLst>
                <a:latin typeface="Lucida Bright" panose="02040602050505020304" pitchFamily="18" charset="0"/>
              </a:rPr>
              <a:t>Multiple timelines</a:t>
            </a:r>
          </a:p>
        </p:txBody>
      </p:sp>
      <p:sp>
        <p:nvSpPr>
          <p:cNvPr id="6" name="TextBox 5">
            <a:extLst>
              <a:ext uri="{FF2B5EF4-FFF2-40B4-BE49-F238E27FC236}">
                <a16:creationId xmlns:a16="http://schemas.microsoft.com/office/drawing/2014/main" id="{3756DFBB-BBAB-4892-A98F-02278E7E99B9}"/>
              </a:ext>
            </a:extLst>
          </p:cNvPr>
          <p:cNvSpPr txBox="1"/>
          <p:nvPr/>
        </p:nvSpPr>
        <p:spPr>
          <a:xfrm>
            <a:off x="827729" y="3868578"/>
            <a:ext cx="10536542" cy="769441"/>
          </a:xfrm>
          <a:prstGeom prst="rect">
            <a:avLst/>
          </a:prstGeom>
          <a:noFill/>
        </p:spPr>
        <p:txBody>
          <a:bodyPr wrap="square" rtlCol="0">
            <a:spAutoFit/>
          </a:bodyPr>
          <a:lstStyle/>
          <a:p>
            <a:pPr algn="ctr"/>
            <a:r>
              <a:rPr lang="en-US" sz="4400" b="1" dirty="0">
                <a:solidFill>
                  <a:srgbClr val="91DBB6"/>
                </a:solidFill>
                <a:effectLst>
                  <a:outerShdw blurRad="50800" dist="38100" dir="2700000" algn="tl" rotWithShape="0">
                    <a:prstClr val="black">
                      <a:alpha val="40000"/>
                    </a:prstClr>
                  </a:outerShdw>
                </a:effectLst>
                <a:latin typeface="Lucida Bright" panose="02040602050505020304" pitchFamily="18" charset="0"/>
              </a:rPr>
              <a:t>Controversial sociocultural themes</a:t>
            </a:r>
          </a:p>
        </p:txBody>
      </p:sp>
      <p:sp>
        <p:nvSpPr>
          <p:cNvPr id="7" name="TextBox 6">
            <a:extLst>
              <a:ext uri="{FF2B5EF4-FFF2-40B4-BE49-F238E27FC236}">
                <a16:creationId xmlns:a16="http://schemas.microsoft.com/office/drawing/2014/main" id="{49C156AD-0599-4AD3-B9F8-3E0941234A54}"/>
              </a:ext>
            </a:extLst>
          </p:cNvPr>
          <p:cNvSpPr txBox="1"/>
          <p:nvPr/>
        </p:nvSpPr>
        <p:spPr>
          <a:xfrm>
            <a:off x="827729" y="5363288"/>
            <a:ext cx="10536542" cy="769441"/>
          </a:xfrm>
          <a:prstGeom prst="rect">
            <a:avLst/>
          </a:prstGeom>
          <a:noFill/>
        </p:spPr>
        <p:txBody>
          <a:bodyPr wrap="square" rtlCol="0">
            <a:spAutoFit/>
          </a:bodyPr>
          <a:lstStyle/>
          <a:p>
            <a:pPr algn="ctr"/>
            <a:r>
              <a:rPr lang="en-US" sz="4400" b="1" dirty="0">
                <a:solidFill>
                  <a:srgbClr val="FFA071"/>
                </a:solidFill>
                <a:effectLst>
                  <a:outerShdw blurRad="50800" dist="38100" dir="2700000" algn="tl" rotWithShape="0">
                    <a:prstClr val="black">
                      <a:alpha val="40000"/>
                    </a:prstClr>
                  </a:outerShdw>
                </a:effectLst>
                <a:latin typeface="Lucida Bright" panose="02040602050505020304" pitchFamily="18" charset="0"/>
              </a:rPr>
              <a:t>Rapidly evolving instructor views</a:t>
            </a:r>
          </a:p>
        </p:txBody>
      </p:sp>
    </p:spTree>
    <p:extLst>
      <p:ext uri="{BB962C8B-B14F-4D97-AF65-F5344CB8AC3E}">
        <p14:creationId xmlns:p14="http://schemas.microsoft.com/office/powerpoint/2010/main" val="1116334591"/>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5000"/>
                                  </p:iterate>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iterate type="wd">
                                    <p:tmPct val="4000"/>
                                  </p:iterate>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iterate type="wd">
                                    <p:tmPct val="4000"/>
                                  </p:iterate>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0-#ppt_w/2"/>
                                          </p:val>
                                        </p:tav>
                                        <p:tav tm="100000">
                                          <p:val>
                                            <p:strVal val="#ppt_x"/>
                                          </p:val>
                                        </p:tav>
                                      </p:tavLst>
                                    </p:anim>
                                    <p:anim calcmode="lin" valueType="num">
                                      <p:cBhvr additive="base">
                                        <p:cTn id="1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iterate type="wd">
                                    <p:tmPct val="4000"/>
                                  </p:iterate>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0-#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3000">
              <a:srgbClr val="214242"/>
            </a:gs>
            <a:gs pos="50000">
              <a:srgbClr val="527B7A"/>
            </a:gs>
            <a:gs pos="87000">
              <a:srgbClr val="28484A"/>
            </a:gs>
          </a:gsLst>
          <a:lin ang="144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D00A6D-5A7A-4736-BDF5-6314E07761F6}"/>
              </a:ext>
            </a:extLst>
          </p:cNvPr>
          <p:cNvSpPr txBox="1"/>
          <p:nvPr/>
        </p:nvSpPr>
        <p:spPr>
          <a:xfrm>
            <a:off x="1146568" y="496670"/>
            <a:ext cx="9898864" cy="800219"/>
          </a:xfrm>
          <a:prstGeom prst="rect">
            <a:avLst/>
          </a:prstGeom>
          <a:noFill/>
        </p:spPr>
        <p:txBody>
          <a:bodyPr wrap="none" rtlCol="0">
            <a:spAutoFit/>
          </a:bodyPr>
          <a:lstStyle/>
          <a:p>
            <a:r>
              <a:rPr lang="en-US" sz="4600" b="1" dirty="0">
                <a:solidFill>
                  <a:srgbClr val="CAC755"/>
                </a:solidFill>
                <a:effectLst>
                  <a:outerShdw blurRad="50800" dist="38100" dir="2700000" algn="tl" rotWithShape="0">
                    <a:prstClr val="black">
                      <a:alpha val="40000"/>
                    </a:prstClr>
                  </a:outerShdw>
                </a:effectLst>
                <a:latin typeface="Lucida Bright" panose="02040602050505020304" pitchFamily="18" charset="0"/>
              </a:rPr>
              <a:t>I propose: A production that is…</a:t>
            </a:r>
          </a:p>
        </p:txBody>
      </p:sp>
      <p:sp>
        <p:nvSpPr>
          <p:cNvPr id="5" name="TextBox 4">
            <a:extLst>
              <a:ext uri="{FF2B5EF4-FFF2-40B4-BE49-F238E27FC236}">
                <a16:creationId xmlns:a16="http://schemas.microsoft.com/office/drawing/2014/main" id="{EA1E6C2B-3929-4170-ACFD-B33579377D72}"/>
              </a:ext>
            </a:extLst>
          </p:cNvPr>
          <p:cNvSpPr txBox="1"/>
          <p:nvPr/>
        </p:nvSpPr>
        <p:spPr>
          <a:xfrm>
            <a:off x="2154438" y="1793559"/>
            <a:ext cx="7883124" cy="769441"/>
          </a:xfrm>
          <a:prstGeom prst="rect">
            <a:avLst/>
          </a:prstGeom>
          <a:noFill/>
        </p:spPr>
        <p:txBody>
          <a:bodyPr wrap="square" rtlCol="0">
            <a:spAutoFit/>
          </a:bodyPr>
          <a:lstStyle/>
          <a:p>
            <a:pPr algn="ctr"/>
            <a:r>
              <a:rPr lang="en-US" sz="4400" b="1" dirty="0">
                <a:solidFill>
                  <a:srgbClr val="C3C3D7"/>
                </a:solidFill>
                <a:effectLst>
                  <a:outerShdw blurRad="50800" dist="38100" dir="2700000" algn="tl" rotWithShape="0">
                    <a:prstClr val="black">
                      <a:alpha val="40000"/>
                    </a:prstClr>
                  </a:outerShdw>
                </a:effectLst>
                <a:latin typeface="Lucida Bright" panose="02040602050505020304" pitchFamily="18" charset="0"/>
              </a:rPr>
              <a:t>Seriously unconventional</a:t>
            </a:r>
          </a:p>
        </p:txBody>
      </p:sp>
      <p:sp>
        <p:nvSpPr>
          <p:cNvPr id="6" name="TextBox 5">
            <a:extLst>
              <a:ext uri="{FF2B5EF4-FFF2-40B4-BE49-F238E27FC236}">
                <a16:creationId xmlns:a16="http://schemas.microsoft.com/office/drawing/2014/main" id="{3756DFBB-BBAB-4892-A98F-02278E7E99B9}"/>
              </a:ext>
            </a:extLst>
          </p:cNvPr>
          <p:cNvSpPr txBox="1"/>
          <p:nvPr/>
        </p:nvSpPr>
        <p:spPr>
          <a:xfrm>
            <a:off x="827729" y="3059670"/>
            <a:ext cx="10536542" cy="769441"/>
          </a:xfrm>
          <a:prstGeom prst="rect">
            <a:avLst/>
          </a:prstGeom>
          <a:noFill/>
        </p:spPr>
        <p:txBody>
          <a:bodyPr wrap="square" rtlCol="0">
            <a:spAutoFit/>
          </a:bodyPr>
          <a:lstStyle/>
          <a:p>
            <a:pPr algn="ctr"/>
            <a:r>
              <a:rPr lang="en-US" sz="4400" b="1" dirty="0">
                <a:solidFill>
                  <a:srgbClr val="91DBB6"/>
                </a:solidFill>
                <a:effectLst>
                  <a:outerShdw blurRad="50800" dist="38100" dir="2700000" algn="tl" rotWithShape="0">
                    <a:prstClr val="black">
                      <a:alpha val="40000"/>
                    </a:prstClr>
                  </a:outerShdw>
                </a:effectLst>
                <a:latin typeface="Lucida Bright" panose="02040602050505020304" pitchFamily="18" charset="0"/>
              </a:rPr>
              <a:t>Unashamedly political</a:t>
            </a:r>
          </a:p>
        </p:txBody>
      </p:sp>
      <p:sp>
        <p:nvSpPr>
          <p:cNvPr id="7" name="TextBox 6">
            <a:extLst>
              <a:ext uri="{FF2B5EF4-FFF2-40B4-BE49-F238E27FC236}">
                <a16:creationId xmlns:a16="http://schemas.microsoft.com/office/drawing/2014/main" id="{49C156AD-0599-4AD3-B9F8-3E0941234A54}"/>
              </a:ext>
            </a:extLst>
          </p:cNvPr>
          <p:cNvSpPr txBox="1"/>
          <p:nvPr/>
        </p:nvSpPr>
        <p:spPr>
          <a:xfrm>
            <a:off x="827729" y="4325781"/>
            <a:ext cx="10536542" cy="769441"/>
          </a:xfrm>
          <a:prstGeom prst="rect">
            <a:avLst/>
          </a:prstGeom>
          <a:noFill/>
        </p:spPr>
        <p:txBody>
          <a:bodyPr wrap="square" rtlCol="0">
            <a:spAutoFit/>
          </a:bodyPr>
          <a:lstStyle/>
          <a:p>
            <a:pPr algn="ctr"/>
            <a:r>
              <a:rPr lang="en-US" sz="4400" b="1" dirty="0">
                <a:solidFill>
                  <a:srgbClr val="FFA071"/>
                </a:solidFill>
                <a:effectLst>
                  <a:outerShdw blurRad="50800" dist="38100" dir="2700000" algn="tl" rotWithShape="0">
                    <a:prstClr val="black">
                      <a:alpha val="40000"/>
                    </a:prstClr>
                  </a:outerShdw>
                </a:effectLst>
                <a:latin typeface="Lucida Bright" panose="02040602050505020304" pitchFamily="18" charset="0"/>
              </a:rPr>
              <a:t>Constantly evolving </a:t>
            </a:r>
          </a:p>
        </p:txBody>
      </p:sp>
      <p:sp>
        <p:nvSpPr>
          <p:cNvPr id="8" name="TextBox 7">
            <a:extLst>
              <a:ext uri="{FF2B5EF4-FFF2-40B4-BE49-F238E27FC236}">
                <a16:creationId xmlns:a16="http://schemas.microsoft.com/office/drawing/2014/main" id="{D07333F8-EEE3-4416-B36E-BC6A6D08E2ED}"/>
              </a:ext>
            </a:extLst>
          </p:cNvPr>
          <p:cNvSpPr txBox="1"/>
          <p:nvPr/>
        </p:nvSpPr>
        <p:spPr>
          <a:xfrm>
            <a:off x="827729" y="5591892"/>
            <a:ext cx="10536542" cy="769441"/>
          </a:xfrm>
          <a:prstGeom prst="rect">
            <a:avLst/>
          </a:prstGeom>
          <a:noFill/>
        </p:spPr>
        <p:txBody>
          <a:bodyPr wrap="square" rtlCol="0">
            <a:spAutoFit/>
          </a:bodyPr>
          <a:lstStyle/>
          <a:p>
            <a:pPr algn="ctr"/>
            <a:r>
              <a:rPr lang="en-US" sz="4400" b="1" dirty="0">
                <a:solidFill>
                  <a:schemeClr val="bg1"/>
                </a:solidFill>
                <a:effectLst>
                  <a:outerShdw blurRad="50800" dist="38100" dir="2700000" algn="tl" rotWithShape="0">
                    <a:prstClr val="black">
                      <a:alpha val="40000"/>
                    </a:prstClr>
                  </a:outerShdw>
                </a:effectLst>
                <a:latin typeface="Lucida Bright" panose="02040602050505020304" pitchFamily="18" charset="0"/>
              </a:rPr>
              <a:t>Involving everybody</a:t>
            </a:r>
          </a:p>
        </p:txBody>
      </p:sp>
    </p:spTree>
    <p:extLst>
      <p:ext uri="{BB962C8B-B14F-4D97-AF65-F5344CB8AC3E}">
        <p14:creationId xmlns:p14="http://schemas.microsoft.com/office/powerpoint/2010/main" val="157315692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7000"/>
                                  </p:iterate>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iterate type="wd">
                                    <p:tmPct val="4000"/>
                                  </p:iterate>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iterate type="wd">
                                    <p:tmPct val="4000"/>
                                  </p:iterate>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0-#ppt_w/2"/>
                                          </p:val>
                                        </p:tav>
                                        <p:tav tm="100000">
                                          <p:val>
                                            <p:strVal val="#ppt_x"/>
                                          </p:val>
                                        </p:tav>
                                      </p:tavLst>
                                    </p:anim>
                                    <p:anim calcmode="lin" valueType="num">
                                      <p:cBhvr additive="base">
                                        <p:cTn id="1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iterate type="wd">
                                    <p:tmPct val="4000"/>
                                  </p:iterate>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0-#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iterate type="wd">
                                    <p:tmPct val="4000"/>
                                  </p:iterate>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0-#ppt_w/2"/>
                                          </p:val>
                                        </p:tav>
                                        <p:tav tm="100000">
                                          <p:val>
                                            <p:strVal val="#ppt_x"/>
                                          </p:val>
                                        </p:tav>
                                      </p:tavLst>
                                    </p:anim>
                                    <p:anim calcmode="lin" valueType="num">
                                      <p:cBhvr additive="base">
                                        <p:cTn id="31"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3000">
              <a:srgbClr val="212142"/>
            </a:gs>
            <a:gs pos="50000">
              <a:srgbClr val="8989B1"/>
            </a:gs>
            <a:gs pos="87000">
              <a:srgbClr val="212142"/>
            </a:gs>
          </a:gsLst>
          <a:lin ang="144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D00A6D-5A7A-4736-BDF5-6314E07761F6}"/>
              </a:ext>
            </a:extLst>
          </p:cNvPr>
          <p:cNvSpPr txBox="1"/>
          <p:nvPr/>
        </p:nvSpPr>
        <p:spPr>
          <a:xfrm>
            <a:off x="3714579" y="614470"/>
            <a:ext cx="4762842" cy="923330"/>
          </a:xfrm>
          <a:prstGeom prst="rect">
            <a:avLst/>
          </a:prstGeom>
          <a:noFill/>
        </p:spPr>
        <p:txBody>
          <a:bodyPr wrap="none" rtlCol="0">
            <a:spAutoFit/>
          </a:bodyPr>
          <a:lstStyle/>
          <a:p>
            <a:r>
              <a:rPr lang="en-US" sz="5400" b="1" dirty="0">
                <a:solidFill>
                  <a:schemeClr val="bg1"/>
                </a:solidFill>
                <a:effectLst>
                  <a:outerShdw blurRad="50800" dist="38100" dir="2700000" algn="tl" rotWithShape="0">
                    <a:prstClr val="black">
                      <a:alpha val="40000"/>
                    </a:prstClr>
                  </a:outerShdw>
                </a:effectLst>
                <a:latin typeface="Lucida Bright" panose="02040602050505020304" pitchFamily="18" charset="0"/>
              </a:rPr>
              <a:t>Key Article 1</a:t>
            </a:r>
          </a:p>
        </p:txBody>
      </p:sp>
      <p:sp>
        <p:nvSpPr>
          <p:cNvPr id="5" name="TextBox 4">
            <a:extLst>
              <a:ext uri="{FF2B5EF4-FFF2-40B4-BE49-F238E27FC236}">
                <a16:creationId xmlns:a16="http://schemas.microsoft.com/office/drawing/2014/main" id="{EA1E6C2B-3929-4170-ACFD-B33579377D72}"/>
              </a:ext>
            </a:extLst>
          </p:cNvPr>
          <p:cNvSpPr txBox="1"/>
          <p:nvPr/>
        </p:nvSpPr>
        <p:spPr>
          <a:xfrm>
            <a:off x="988839" y="2152270"/>
            <a:ext cx="10296311" cy="1815882"/>
          </a:xfrm>
          <a:prstGeom prst="rect">
            <a:avLst/>
          </a:prstGeom>
          <a:noFill/>
        </p:spPr>
        <p:txBody>
          <a:bodyPr wrap="square" rtlCol="0">
            <a:spAutoFit/>
          </a:bodyPr>
          <a:lstStyle/>
          <a:p>
            <a:r>
              <a:rPr lang="en-US" sz="2800" b="1" dirty="0">
                <a:solidFill>
                  <a:srgbClr val="CADCEE"/>
                </a:solidFill>
                <a:effectLst>
                  <a:outerShdw blurRad="50800" dist="38100" dir="2700000" algn="tl" rotWithShape="0">
                    <a:prstClr val="black">
                      <a:alpha val="40000"/>
                    </a:prstClr>
                  </a:outerShdw>
                </a:effectLst>
                <a:latin typeface="Lucida Bright" panose="02040602050505020304" pitchFamily="18" charset="0"/>
              </a:rPr>
              <a:t>Erickson, J. (1990). Appropriation and transgression in contemporary American performance: The Wooster Group, Holly Hughes, and Karen Finley. </a:t>
            </a:r>
            <a:r>
              <a:rPr lang="en-US" sz="2800" b="1" i="1" dirty="0">
                <a:solidFill>
                  <a:srgbClr val="CADCEE"/>
                </a:solidFill>
                <a:effectLst>
                  <a:outerShdw blurRad="50800" dist="38100" dir="2700000" algn="tl" rotWithShape="0">
                    <a:prstClr val="black">
                      <a:alpha val="40000"/>
                    </a:prstClr>
                  </a:outerShdw>
                </a:effectLst>
                <a:latin typeface="Lucida Bright" panose="02040602050505020304" pitchFamily="18" charset="0"/>
              </a:rPr>
              <a:t>Theatre Journal</a:t>
            </a:r>
            <a:r>
              <a:rPr lang="en-US" sz="2800" b="1" dirty="0">
                <a:solidFill>
                  <a:srgbClr val="CADCEE"/>
                </a:solidFill>
                <a:effectLst>
                  <a:outerShdw blurRad="50800" dist="38100" dir="2700000" algn="tl" rotWithShape="0">
                    <a:prstClr val="black">
                      <a:alpha val="40000"/>
                    </a:prstClr>
                  </a:outerShdw>
                </a:effectLst>
                <a:latin typeface="Lucida Bright" panose="02040602050505020304" pitchFamily="18" charset="0"/>
              </a:rPr>
              <a:t>, </a:t>
            </a:r>
            <a:r>
              <a:rPr lang="en-US" sz="2800" b="1" i="1" dirty="0">
                <a:solidFill>
                  <a:srgbClr val="CADCEE"/>
                </a:solidFill>
                <a:effectLst>
                  <a:outerShdw blurRad="50800" dist="38100" dir="2700000" algn="tl" rotWithShape="0">
                    <a:prstClr val="black">
                      <a:alpha val="40000"/>
                    </a:prstClr>
                  </a:outerShdw>
                </a:effectLst>
                <a:latin typeface="Lucida Bright" panose="02040602050505020304" pitchFamily="18" charset="0"/>
              </a:rPr>
              <a:t>42 </a:t>
            </a:r>
            <a:r>
              <a:rPr lang="en-US" sz="2800" b="1" dirty="0">
                <a:solidFill>
                  <a:srgbClr val="CADCEE"/>
                </a:solidFill>
                <a:effectLst>
                  <a:outerShdw blurRad="50800" dist="38100" dir="2700000" algn="tl" rotWithShape="0">
                    <a:prstClr val="black">
                      <a:alpha val="40000"/>
                    </a:prstClr>
                  </a:outerShdw>
                </a:effectLst>
                <a:latin typeface="Lucida Bright" panose="02040602050505020304" pitchFamily="18" charset="0"/>
              </a:rPr>
              <a:t>(2), 225-236.</a:t>
            </a:r>
          </a:p>
        </p:txBody>
      </p:sp>
      <p:sp>
        <p:nvSpPr>
          <p:cNvPr id="6" name="TextBox 5">
            <a:extLst>
              <a:ext uri="{FF2B5EF4-FFF2-40B4-BE49-F238E27FC236}">
                <a16:creationId xmlns:a16="http://schemas.microsoft.com/office/drawing/2014/main" id="{3756DFBB-BBAB-4892-A98F-02278E7E99B9}"/>
              </a:ext>
            </a:extLst>
          </p:cNvPr>
          <p:cNvSpPr txBox="1"/>
          <p:nvPr/>
        </p:nvSpPr>
        <p:spPr>
          <a:xfrm>
            <a:off x="988839" y="4582622"/>
            <a:ext cx="8791086" cy="523220"/>
          </a:xfrm>
          <a:prstGeom prst="rect">
            <a:avLst/>
          </a:prstGeom>
          <a:noFill/>
        </p:spPr>
        <p:txBody>
          <a:bodyPr wrap="square" rtlCol="0">
            <a:spAutoFit/>
          </a:bodyPr>
          <a:lstStyle/>
          <a:p>
            <a:r>
              <a:rPr lang="en-US" sz="28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Analyzes 3 plays put on by the Wooster Group</a:t>
            </a:r>
          </a:p>
        </p:txBody>
      </p:sp>
      <p:sp>
        <p:nvSpPr>
          <p:cNvPr id="7" name="TextBox 6">
            <a:extLst>
              <a:ext uri="{FF2B5EF4-FFF2-40B4-BE49-F238E27FC236}">
                <a16:creationId xmlns:a16="http://schemas.microsoft.com/office/drawing/2014/main" id="{49C156AD-0599-4AD3-B9F8-3E0941234A54}"/>
              </a:ext>
            </a:extLst>
          </p:cNvPr>
          <p:cNvSpPr txBox="1"/>
          <p:nvPr/>
        </p:nvSpPr>
        <p:spPr>
          <a:xfrm>
            <a:off x="988839" y="5720312"/>
            <a:ext cx="9379542" cy="523220"/>
          </a:xfrm>
          <a:prstGeom prst="rect">
            <a:avLst/>
          </a:prstGeom>
          <a:noFill/>
        </p:spPr>
        <p:txBody>
          <a:bodyPr wrap="square" rtlCol="0">
            <a:spAutoFit/>
          </a:bodyPr>
          <a:lstStyle/>
          <a:p>
            <a:r>
              <a:rPr lang="en-US" sz="2800" b="1" dirty="0">
                <a:solidFill>
                  <a:srgbClr val="FFA071"/>
                </a:solidFill>
                <a:effectLst>
                  <a:outerShdw blurRad="50800" dist="38100" dir="2700000" algn="tl" rotWithShape="0">
                    <a:prstClr val="black">
                      <a:alpha val="40000"/>
                    </a:prstClr>
                  </a:outerShdw>
                </a:effectLst>
                <a:latin typeface="Lucida Bright" panose="02040602050505020304" pitchFamily="18" charset="0"/>
              </a:rPr>
              <a:t>Controversy over performing Miller’s </a:t>
            </a:r>
            <a:r>
              <a:rPr lang="en-US" sz="2800" b="1" i="1" dirty="0">
                <a:solidFill>
                  <a:srgbClr val="FFA071"/>
                </a:solidFill>
                <a:effectLst>
                  <a:outerShdw blurRad="50800" dist="38100" dir="2700000" algn="tl" rotWithShape="0">
                    <a:prstClr val="black">
                      <a:alpha val="40000"/>
                    </a:prstClr>
                  </a:outerShdw>
                </a:effectLst>
                <a:latin typeface="Lucida Bright" panose="02040602050505020304" pitchFamily="18" charset="0"/>
              </a:rPr>
              <a:t>The Crucible</a:t>
            </a:r>
          </a:p>
        </p:txBody>
      </p:sp>
    </p:spTree>
    <p:extLst>
      <p:ext uri="{BB962C8B-B14F-4D97-AF65-F5344CB8AC3E}">
        <p14:creationId xmlns:p14="http://schemas.microsoft.com/office/powerpoint/2010/main" val="2286189809"/>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5000"/>
                                  </p:iterate>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1250"/>
                            </p:stCondLst>
                            <p:childTnLst>
                              <p:par>
                                <p:cTn id="9" presetID="22" presetClass="entr" presetSubtype="8" fill="hold" grpId="0" nodeType="afterEffect">
                                  <p:stCondLst>
                                    <p:cond delay="0"/>
                                  </p:stCondLst>
                                  <p:iterate type="lt">
                                    <p:tmPct val="4000"/>
                                  </p:iterate>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iterate type="lt">
                                    <p:tmPct val="5000"/>
                                  </p:iterate>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lt">
                                    <p:tmPct val="4000"/>
                                  </p:iterate>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3000">
              <a:srgbClr val="212142"/>
            </a:gs>
            <a:gs pos="50000">
              <a:srgbClr val="8989B1"/>
            </a:gs>
            <a:gs pos="87000">
              <a:srgbClr val="212142"/>
            </a:gs>
          </a:gsLst>
          <a:lin ang="144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D00A6D-5A7A-4736-BDF5-6314E07761F6}"/>
              </a:ext>
            </a:extLst>
          </p:cNvPr>
          <p:cNvSpPr txBox="1"/>
          <p:nvPr/>
        </p:nvSpPr>
        <p:spPr>
          <a:xfrm>
            <a:off x="1495221" y="528292"/>
            <a:ext cx="9425978" cy="923330"/>
          </a:xfrm>
          <a:prstGeom prst="rect">
            <a:avLst/>
          </a:prstGeom>
          <a:noFill/>
        </p:spPr>
        <p:txBody>
          <a:bodyPr wrap="none" rtlCol="0">
            <a:spAutoFit/>
          </a:bodyPr>
          <a:lstStyle/>
          <a:p>
            <a:r>
              <a:rPr lang="en-US" sz="5400" b="1" dirty="0">
                <a:solidFill>
                  <a:schemeClr val="bg1"/>
                </a:solidFill>
                <a:effectLst>
                  <a:outerShdw blurRad="50800" dist="38100" dir="2700000" algn="tl" rotWithShape="0">
                    <a:prstClr val="black">
                      <a:alpha val="40000"/>
                    </a:prstClr>
                  </a:outerShdw>
                </a:effectLst>
                <a:latin typeface="Lucida Bright" panose="02040602050505020304" pitchFamily="18" charset="0"/>
              </a:rPr>
              <a:t>How the WG Transgressed</a:t>
            </a:r>
          </a:p>
        </p:txBody>
      </p:sp>
      <p:sp>
        <p:nvSpPr>
          <p:cNvPr id="5" name="TextBox 4">
            <a:extLst>
              <a:ext uri="{FF2B5EF4-FFF2-40B4-BE49-F238E27FC236}">
                <a16:creationId xmlns:a16="http://schemas.microsoft.com/office/drawing/2014/main" id="{EA1E6C2B-3929-4170-ACFD-B33579377D72}"/>
              </a:ext>
            </a:extLst>
          </p:cNvPr>
          <p:cNvSpPr txBox="1"/>
          <p:nvPr/>
        </p:nvSpPr>
        <p:spPr>
          <a:xfrm>
            <a:off x="521003" y="1979914"/>
            <a:ext cx="10296311" cy="954107"/>
          </a:xfrm>
          <a:prstGeom prst="rect">
            <a:avLst/>
          </a:prstGeom>
          <a:noFill/>
        </p:spPr>
        <p:txBody>
          <a:bodyPr wrap="square" rtlCol="0">
            <a:spAutoFit/>
          </a:bodyPr>
          <a:lstStyle/>
          <a:p>
            <a:r>
              <a:rPr lang="en-US" sz="2800" b="1" dirty="0">
                <a:solidFill>
                  <a:srgbClr val="CADCEE"/>
                </a:solidFill>
                <a:effectLst>
                  <a:outerShdw blurRad="50800" dist="38100" dir="2700000" algn="tl" rotWithShape="0">
                    <a:prstClr val="black">
                      <a:alpha val="40000"/>
                    </a:prstClr>
                  </a:outerShdw>
                </a:effectLst>
                <a:latin typeface="Lucida Bright" panose="02040602050505020304" pitchFamily="18" charset="0"/>
              </a:rPr>
              <a:t>They performed </a:t>
            </a:r>
            <a:r>
              <a:rPr lang="en-US" sz="2800" b="1" i="1" dirty="0">
                <a:solidFill>
                  <a:srgbClr val="CADCEE"/>
                </a:solidFill>
                <a:effectLst>
                  <a:outerShdw blurRad="50800" dist="38100" dir="2700000" algn="tl" rotWithShape="0">
                    <a:prstClr val="black">
                      <a:alpha val="40000"/>
                    </a:prstClr>
                  </a:outerShdw>
                </a:effectLst>
                <a:latin typeface="Lucida Bright" panose="02040602050505020304" pitchFamily="18" charset="0"/>
              </a:rPr>
              <a:t>The Crucible</a:t>
            </a:r>
            <a:r>
              <a:rPr lang="en-US" sz="2800" b="1" dirty="0">
                <a:solidFill>
                  <a:srgbClr val="CADCEE"/>
                </a:solidFill>
                <a:effectLst>
                  <a:outerShdw blurRad="50800" dist="38100" dir="2700000" algn="tl" rotWithShape="0">
                    <a:prstClr val="black">
                      <a:alpha val="40000"/>
                    </a:prstClr>
                  </a:outerShdw>
                </a:effectLst>
                <a:latin typeface="Lucida Bright" panose="02040602050505020304" pitchFamily="18" charset="0"/>
              </a:rPr>
              <a:t>, but reduced every line to gibberish…</a:t>
            </a:r>
          </a:p>
        </p:txBody>
      </p:sp>
      <p:sp>
        <p:nvSpPr>
          <p:cNvPr id="6" name="TextBox 5">
            <a:extLst>
              <a:ext uri="{FF2B5EF4-FFF2-40B4-BE49-F238E27FC236}">
                <a16:creationId xmlns:a16="http://schemas.microsoft.com/office/drawing/2014/main" id="{3756DFBB-BBAB-4892-A98F-02278E7E99B9}"/>
              </a:ext>
            </a:extLst>
          </p:cNvPr>
          <p:cNvSpPr txBox="1"/>
          <p:nvPr/>
        </p:nvSpPr>
        <p:spPr>
          <a:xfrm>
            <a:off x="521003" y="3462313"/>
            <a:ext cx="11047217" cy="1815882"/>
          </a:xfrm>
          <a:prstGeom prst="rect">
            <a:avLst/>
          </a:prstGeom>
          <a:noFill/>
        </p:spPr>
        <p:txBody>
          <a:bodyPr wrap="square" rtlCol="0">
            <a:spAutoFit/>
          </a:bodyPr>
          <a:lstStyle/>
          <a:p>
            <a:r>
              <a:rPr lang="en-US" sz="28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“Every time a line was deemed recognizable by an 'official," who sounded a buzzer and silenced the actor, the question of 'ownership' became reduced to a thin demarcation of recognizability versus unrecognizability." (p. 228) </a:t>
            </a:r>
          </a:p>
        </p:txBody>
      </p:sp>
      <p:sp>
        <p:nvSpPr>
          <p:cNvPr id="7" name="TextBox 6">
            <a:extLst>
              <a:ext uri="{FF2B5EF4-FFF2-40B4-BE49-F238E27FC236}">
                <a16:creationId xmlns:a16="http://schemas.microsoft.com/office/drawing/2014/main" id="{49C156AD-0599-4AD3-B9F8-3E0941234A54}"/>
              </a:ext>
            </a:extLst>
          </p:cNvPr>
          <p:cNvSpPr txBox="1"/>
          <p:nvPr/>
        </p:nvSpPr>
        <p:spPr>
          <a:xfrm>
            <a:off x="521002" y="5806487"/>
            <a:ext cx="9633087" cy="523220"/>
          </a:xfrm>
          <a:prstGeom prst="rect">
            <a:avLst/>
          </a:prstGeom>
          <a:noFill/>
        </p:spPr>
        <p:txBody>
          <a:bodyPr wrap="square" rtlCol="0">
            <a:spAutoFit/>
          </a:bodyPr>
          <a:lstStyle/>
          <a:p>
            <a:r>
              <a:rPr lang="en-US" sz="2800" b="1" dirty="0">
                <a:solidFill>
                  <a:srgbClr val="FFA071"/>
                </a:solidFill>
                <a:effectLst>
                  <a:outerShdw blurRad="50800" dist="38100" dir="2700000" algn="tl" rotWithShape="0">
                    <a:prstClr val="black">
                      <a:alpha val="40000"/>
                    </a:prstClr>
                  </a:outerShdw>
                </a:effectLst>
                <a:latin typeface="Lucida Bright" panose="02040602050505020304" pitchFamily="18" charset="0"/>
              </a:rPr>
              <a:t>Leads to new definition of “art” and “politics.”</a:t>
            </a:r>
            <a:endParaRPr lang="en-US" sz="2800" b="1" i="1" dirty="0">
              <a:solidFill>
                <a:srgbClr val="FFA071"/>
              </a:solidFill>
              <a:effectLst>
                <a:outerShdw blurRad="50800" dist="38100" dir="2700000" algn="tl" rotWithShape="0">
                  <a:prstClr val="black">
                    <a:alpha val="40000"/>
                  </a:prstClr>
                </a:outerShdw>
              </a:effectLst>
              <a:latin typeface="Lucida Bright" panose="02040602050505020304" pitchFamily="18" charset="0"/>
            </a:endParaRPr>
          </a:p>
        </p:txBody>
      </p:sp>
    </p:spTree>
    <p:extLst>
      <p:ext uri="{BB962C8B-B14F-4D97-AF65-F5344CB8AC3E}">
        <p14:creationId xmlns:p14="http://schemas.microsoft.com/office/powerpoint/2010/main" val="133611828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5000"/>
                                  </p:iterate>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1925"/>
                            </p:stCondLst>
                            <p:childTnLst>
                              <p:par>
                                <p:cTn id="9" presetID="22" presetClass="entr" presetSubtype="8" fill="hold" grpId="0" nodeType="afterEffect">
                                  <p:stCondLst>
                                    <p:cond delay="0"/>
                                  </p:stCondLst>
                                  <p:iterate type="lt">
                                    <p:tmPct val="4000"/>
                                  </p:iterate>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iterate type="lt">
                                    <p:tmPct val="4000"/>
                                  </p:iterate>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lt">
                                    <p:tmPct val="4000"/>
                                  </p:iterate>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3000">
              <a:srgbClr val="212142"/>
            </a:gs>
            <a:gs pos="50000">
              <a:srgbClr val="8989B1"/>
            </a:gs>
            <a:gs pos="87000">
              <a:srgbClr val="212142"/>
            </a:gs>
          </a:gsLst>
          <a:lin ang="144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D00A6D-5A7A-4736-BDF5-6314E07761F6}"/>
              </a:ext>
            </a:extLst>
          </p:cNvPr>
          <p:cNvSpPr txBox="1"/>
          <p:nvPr/>
        </p:nvSpPr>
        <p:spPr>
          <a:xfrm>
            <a:off x="652844" y="528292"/>
            <a:ext cx="10886313" cy="923330"/>
          </a:xfrm>
          <a:prstGeom prst="rect">
            <a:avLst/>
          </a:prstGeom>
          <a:noFill/>
        </p:spPr>
        <p:txBody>
          <a:bodyPr wrap="none" rtlCol="0">
            <a:spAutoFit/>
          </a:bodyPr>
          <a:lstStyle/>
          <a:p>
            <a:r>
              <a:rPr lang="en-US" sz="5400" b="1" dirty="0">
                <a:solidFill>
                  <a:schemeClr val="bg1"/>
                </a:solidFill>
                <a:effectLst>
                  <a:outerShdw blurRad="50800" dist="38100" dir="2700000" algn="tl" rotWithShape="0">
                    <a:prstClr val="black">
                      <a:alpha val="40000"/>
                    </a:prstClr>
                  </a:outerShdw>
                </a:effectLst>
                <a:latin typeface="Lucida Bright" panose="02040602050505020304" pitchFamily="18" charset="0"/>
              </a:rPr>
              <a:t>Art, audience, and the political</a:t>
            </a:r>
          </a:p>
        </p:txBody>
      </p:sp>
      <p:sp>
        <p:nvSpPr>
          <p:cNvPr id="5" name="TextBox 4">
            <a:extLst>
              <a:ext uri="{FF2B5EF4-FFF2-40B4-BE49-F238E27FC236}">
                <a16:creationId xmlns:a16="http://schemas.microsoft.com/office/drawing/2014/main" id="{EA1E6C2B-3929-4170-ACFD-B33579377D72}"/>
              </a:ext>
            </a:extLst>
          </p:cNvPr>
          <p:cNvSpPr txBox="1"/>
          <p:nvPr/>
        </p:nvSpPr>
        <p:spPr>
          <a:xfrm>
            <a:off x="947845" y="1979914"/>
            <a:ext cx="10296311" cy="3970318"/>
          </a:xfrm>
          <a:prstGeom prst="rect">
            <a:avLst/>
          </a:prstGeom>
          <a:noFill/>
        </p:spPr>
        <p:txBody>
          <a:bodyPr wrap="square" rtlCol="0">
            <a:spAutoFit/>
          </a:bodyPr>
          <a:lstStyle/>
          <a:p>
            <a:r>
              <a:rPr lang="en-US" sz="2800" b="1" dirty="0">
                <a:solidFill>
                  <a:srgbClr val="CADCEE"/>
                </a:solidFill>
                <a:effectLst>
                  <a:outerShdw blurRad="50800" dist="38100" dir="2700000" algn="tl" rotWithShape="0">
                    <a:prstClr val="black">
                      <a:alpha val="40000"/>
                    </a:prstClr>
                  </a:outerShdw>
                </a:effectLst>
                <a:latin typeface="Lucida Bright" panose="02040602050505020304" pitchFamily="18" charset="0"/>
              </a:rPr>
              <a:t>"The primary problem of art that purports to be political is in its reception by the audience. Too often theorists who write about such theater assume that the audience is simply a projection of themselves, and that, since they desire a certain theatrical strategy to work (usually to illustrate an already assumed theory), it does indeed work for everyone. It is assumed without qualification that a particular strategy 'undermines,' 'subverts' or 'resists.'" (p. 235)</a:t>
            </a:r>
          </a:p>
        </p:txBody>
      </p:sp>
    </p:spTree>
    <p:extLst>
      <p:ext uri="{BB962C8B-B14F-4D97-AF65-F5344CB8AC3E}">
        <p14:creationId xmlns:p14="http://schemas.microsoft.com/office/powerpoint/2010/main" val="337824515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5000"/>
                                  </p:iterate>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2525"/>
                            </p:stCondLst>
                            <p:childTnLst>
                              <p:par>
                                <p:cTn id="9" presetID="22" presetClass="entr" presetSubtype="8" fill="hold" grpId="0" nodeType="afterEffect">
                                  <p:stCondLst>
                                    <p:cond delay="1000"/>
                                  </p:stCondLst>
                                  <p:iterate type="lt">
                                    <p:tmPct val="10000"/>
                                  </p:iterate>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3000">
              <a:srgbClr val="924900"/>
            </a:gs>
            <a:gs pos="50000">
              <a:schemeClr val="accent4">
                <a:lumMod val="75000"/>
              </a:schemeClr>
            </a:gs>
            <a:gs pos="87000">
              <a:srgbClr val="924900"/>
            </a:gs>
          </a:gsLst>
          <a:lin ang="14400000" scaled="0"/>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A1E6C2B-3929-4170-ACFD-B33579377D72}"/>
              </a:ext>
            </a:extLst>
          </p:cNvPr>
          <p:cNvSpPr txBox="1"/>
          <p:nvPr/>
        </p:nvSpPr>
        <p:spPr>
          <a:xfrm>
            <a:off x="770423" y="1561338"/>
            <a:ext cx="10898411" cy="830997"/>
          </a:xfrm>
          <a:prstGeom prst="rect">
            <a:avLst/>
          </a:prstGeom>
          <a:noFill/>
        </p:spPr>
        <p:txBody>
          <a:bodyPr wrap="square" rtlCol="0">
            <a:spAutoFit/>
          </a:bodyPr>
          <a:lstStyle/>
          <a:p>
            <a:r>
              <a:rPr lang="en-US" sz="2400" b="1" dirty="0" err="1">
                <a:solidFill>
                  <a:srgbClr val="EAD5C0"/>
                </a:solidFill>
                <a:effectLst>
                  <a:outerShdw blurRad="50800" dist="38100" dir="2700000" algn="tl" rotWithShape="0">
                    <a:prstClr val="black">
                      <a:alpha val="40000"/>
                    </a:prstClr>
                  </a:outerShdw>
                </a:effectLst>
                <a:latin typeface="Lucida Bright" panose="02040602050505020304" pitchFamily="18" charset="0"/>
              </a:rPr>
              <a:t>Magnat</a:t>
            </a:r>
            <a:r>
              <a:rPr lang="en-US" sz="24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 V. (2005). Devising utopia, or asking for the moon. </a:t>
            </a:r>
            <a:r>
              <a:rPr lang="en-US" sz="2400" b="1" i="1" dirty="0">
                <a:solidFill>
                  <a:srgbClr val="EAD5C0"/>
                </a:solidFill>
                <a:effectLst>
                  <a:outerShdw blurRad="50800" dist="38100" dir="2700000" algn="tl" rotWithShape="0">
                    <a:prstClr val="black">
                      <a:alpha val="40000"/>
                    </a:prstClr>
                  </a:outerShdw>
                </a:effectLst>
                <a:latin typeface="Lucida Bright" panose="02040602050505020304" pitchFamily="18" charset="0"/>
              </a:rPr>
              <a:t>Theatre Topics</a:t>
            </a:r>
            <a:r>
              <a:rPr lang="en-US" sz="24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 </a:t>
            </a:r>
            <a:r>
              <a:rPr lang="en-US" sz="2400" b="1" i="1" dirty="0">
                <a:solidFill>
                  <a:srgbClr val="EAD5C0"/>
                </a:solidFill>
                <a:effectLst>
                  <a:outerShdw blurRad="50800" dist="38100" dir="2700000" algn="tl" rotWithShape="0">
                    <a:prstClr val="black">
                      <a:alpha val="40000"/>
                    </a:prstClr>
                  </a:outerShdw>
                </a:effectLst>
                <a:latin typeface="Lucida Bright" panose="02040602050505020304" pitchFamily="18" charset="0"/>
              </a:rPr>
              <a:t>15 </a:t>
            </a:r>
            <a:r>
              <a:rPr lang="en-US" sz="24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(1), 73-86.</a:t>
            </a:r>
          </a:p>
        </p:txBody>
      </p:sp>
      <p:sp>
        <p:nvSpPr>
          <p:cNvPr id="6" name="TextBox 5">
            <a:extLst>
              <a:ext uri="{FF2B5EF4-FFF2-40B4-BE49-F238E27FC236}">
                <a16:creationId xmlns:a16="http://schemas.microsoft.com/office/drawing/2014/main" id="{CEBA0C65-07EA-476F-9C63-EE32A3DD40FB}"/>
              </a:ext>
            </a:extLst>
          </p:cNvPr>
          <p:cNvSpPr txBox="1"/>
          <p:nvPr/>
        </p:nvSpPr>
        <p:spPr>
          <a:xfrm>
            <a:off x="3714579" y="319004"/>
            <a:ext cx="4762842" cy="923330"/>
          </a:xfrm>
          <a:prstGeom prst="rect">
            <a:avLst/>
          </a:prstGeom>
          <a:noFill/>
        </p:spPr>
        <p:txBody>
          <a:bodyPr wrap="none" rtlCol="0">
            <a:spAutoFit/>
          </a:bodyPr>
          <a:lstStyle/>
          <a:p>
            <a:r>
              <a:rPr lang="en-US" sz="5400" b="1" dirty="0">
                <a:solidFill>
                  <a:schemeClr val="bg1"/>
                </a:solidFill>
                <a:effectLst>
                  <a:outerShdw blurRad="50800" dist="38100" dir="2700000" algn="tl" rotWithShape="0">
                    <a:prstClr val="black">
                      <a:alpha val="40000"/>
                    </a:prstClr>
                  </a:outerShdw>
                </a:effectLst>
                <a:latin typeface="Lucida Bright" panose="02040602050505020304" pitchFamily="18" charset="0"/>
              </a:rPr>
              <a:t>Key Article 2</a:t>
            </a:r>
          </a:p>
        </p:txBody>
      </p:sp>
      <p:sp>
        <p:nvSpPr>
          <p:cNvPr id="8" name="TextBox 7">
            <a:extLst>
              <a:ext uri="{FF2B5EF4-FFF2-40B4-BE49-F238E27FC236}">
                <a16:creationId xmlns:a16="http://schemas.microsoft.com/office/drawing/2014/main" id="{27C16DD4-86DB-4209-B702-4A777E3915DD}"/>
              </a:ext>
            </a:extLst>
          </p:cNvPr>
          <p:cNvSpPr txBox="1"/>
          <p:nvPr/>
        </p:nvSpPr>
        <p:spPr>
          <a:xfrm>
            <a:off x="770422" y="2711339"/>
            <a:ext cx="10693695" cy="1200329"/>
          </a:xfrm>
          <a:prstGeom prst="rect">
            <a:avLst/>
          </a:prstGeom>
          <a:noFill/>
        </p:spPr>
        <p:txBody>
          <a:bodyPr wrap="square" rtlCol="0">
            <a:spAutoFit/>
          </a:bodyPr>
          <a:lstStyle/>
          <a:p>
            <a:r>
              <a:rPr lang="en-US" sz="24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Discusses devised theatre (also called "collective creation"), where performers work collaboratively, often </a:t>
            </a:r>
            <a:r>
              <a:rPr lang="en-US" sz="2400" b="1" dirty="0" err="1">
                <a:solidFill>
                  <a:srgbClr val="EAD5C0"/>
                </a:solidFill>
                <a:effectLst>
                  <a:outerShdw blurRad="50800" dist="38100" dir="2700000" algn="tl" rotWithShape="0">
                    <a:prstClr val="black">
                      <a:alpha val="40000"/>
                    </a:prstClr>
                  </a:outerShdw>
                </a:effectLst>
                <a:latin typeface="Lucida Bright" panose="02040602050505020304" pitchFamily="18" charset="0"/>
              </a:rPr>
              <a:t>improvisationally</a:t>
            </a:r>
            <a:r>
              <a:rPr lang="en-US" sz="24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 and as a performing ensemble (often including production personnel).</a:t>
            </a:r>
          </a:p>
        </p:txBody>
      </p:sp>
      <p:sp>
        <p:nvSpPr>
          <p:cNvPr id="9" name="TextBox 8">
            <a:extLst>
              <a:ext uri="{FF2B5EF4-FFF2-40B4-BE49-F238E27FC236}">
                <a16:creationId xmlns:a16="http://schemas.microsoft.com/office/drawing/2014/main" id="{ECC01493-CDDC-4C6E-AC63-7A13CF081B13}"/>
              </a:ext>
            </a:extLst>
          </p:cNvPr>
          <p:cNvSpPr txBox="1"/>
          <p:nvPr/>
        </p:nvSpPr>
        <p:spPr>
          <a:xfrm>
            <a:off x="770422" y="4230672"/>
            <a:ext cx="10693695" cy="2308324"/>
          </a:xfrm>
          <a:prstGeom prst="rect">
            <a:avLst/>
          </a:prstGeom>
          <a:noFill/>
        </p:spPr>
        <p:txBody>
          <a:bodyPr wrap="square" rtlCol="0">
            <a:spAutoFit/>
          </a:bodyPr>
          <a:lstStyle/>
          <a:p>
            <a:r>
              <a:rPr lang="en-US" sz="24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"Artistic freedom does not come easily. In a recent </a:t>
            </a:r>
            <a:r>
              <a:rPr lang="en-US" sz="2400" b="1" i="1" dirty="0">
                <a:solidFill>
                  <a:srgbClr val="EAD5C0"/>
                </a:solidFill>
                <a:effectLst>
                  <a:outerShdw blurRad="50800" dist="38100" dir="2700000" algn="tl" rotWithShape="0">
                    <a:prstClr val="black">
                      <a:alpha val="40000"/>
                    </a:prstClr>
                  </a:outerShdw>
                </a:effectLst>
                <a:latin typeface="Lucida Bright" panose="02040602050505020304" pitchFamily="18" charset="0"/>
              </a:rPr>
              <a:t>Theatre Journal </a:t>
            </a:r>
            <a:r>
              <a:rPr lang="en-US" sz="24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article, Peggy Phelan makes a statement particularly pertinent to the challenges inherent to devised theatre. She writes: 'Great art accumulates relevance and meaning as it moves beyond the control of its creators; weak art decides in advance what the piece is about." (p. 77)</a:t>
            </a:r>
          </a:p>
        </p:txBody>
      </p:sp>
    </p:spTree>
    <p:extLst>
      <p:ext uri="{BB962C8B-B14F-4D97-AF65-F5344CB8AC3E}">
        <p14:creationId xmlns:p14="http://schemas.microsoft.com/office/powerpoint/2010/main" val="3604927351"/>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iterate type="lt">
                                    <p:tmPct val="15000"/>
                                  </p:iterate>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1250"/>
                            </p:stCondLst>
                            <p:childTnLst>
                              <p:par>
                                <p:cTn id="9" presetID="22" presetClass="entr" presetSubtype="8" fill="hold" grpId="0" nodeType="afterEffect">
                                  <p:stCondLst>
                                    <p:cond delay="0"/>
                                  </p:stCondLst>
                                  <p:iterate type="lt">
                                    <p:tmPct val="5000"/>
                                  </p:iterate>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iterate type="lt">
                                    <p:tmPct val="5000"/>
                                  </p:iterate>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lt">
                                    <p:tmPct val="4000"/>
                                  </p:iterate>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3000">
              <a:srgbClr val="924900"/>
            </a:gs>
            <a:gs pos="50000">
              <a:schemeClr val="accent4">
                <a:lumMod val="75000"/>
              </a:schemeClr>
            </a:gs>
            <a:gs pos="87000">
              <a:srgbClr val="924900"/>
            </a:gs>
          </a:gsLst>
          <a:lin ang="14400000" scaled="0"/>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EBA0C65-07EA-476F-9C63-EE32A3DD40FB}"/>
              </a:ext>
            </a:extLst>
          </p:cNvPr>
          <p:cNvSpPr txBox="1"/>
          <p:nvPr/>
        </p:nvSpPr>
        <p:spPr>
          <a:xfrm>
            <a:off x="1624718" y="331704"/>
            <a:ext cx="8942565" cy="923330"/>
          </a:xfrm>
          <a:prstGeom prst="rect">
            <a:avLst/>
          </a:prstGeom>
          <a:noFill/>
        </p:spPr>
        <p:txBody>
          <a:bodyPr wrap="square" rtlCol="0">
            <a:spAutoFit/>
          </a:bodyPr>
          <a:lstStyle/>
          <a:p>
            <a:r>
              <a:rPr lang="en-US" sz="5400" b="1" dirty="0">
                <a:solidFill>
                  <a:schemeClr val="bg1"/>
                </a:solidFill>
                <a:effectLst>
                  <a:outerShdw blurRad="50800" dist="38100" dir="2700000" algn="tl" rotWithShape="0">
                    <a:prstClr val="black">
                      <a:alpha val="40000"/>
                    </a:prstClr>
                  </a:outerShdw>
                </a:effectLst>
                <a:latin typeface="Lucida Bright" panose="02040602050505020304" pitchFamily="18" charset="0"/>
              </a:rPr>
              <a:t>What it comes down to…</a:t>
            </a:r>
          </a:p>
        </p:txBody>
      </p:sp>
      <p:sp>
        <p:nvSpPr>
          <p:cNvPr id="9" name="TextBox 8">
            <a:extLst>
              <a:ext uri="{FF2B5EF4-FFF2-40B4-BE49-F238E27FC236}">
                <a16:creationId xmlns:a16="http://schemas.microsoft.com/office/drawing/2014/main" id="{ECC01493-CDDC-4C6E-AC63-7A13CF081B13}"/>
              </a:ext>
            </a:extLst>
          </p:cNvPr>
          <p:cNvSpPr txBox="1"/>
          <p:nvPr/>
        </p:nvSpPr>
        <p:spPr>
          <a:xfrm>
            <a:off x="749153" y="1614472"/>
            <a:ext cx="10693695" cy="4708981"/>
          </a:xfrm>
          <a:prstGeom prst="rect">
            <a:avLst/>
          </a:prstGeom>
          <a:noFill/>
        </p:spPr>
        <p:txBody>
          <a:bodyPr wrap="square" rtlCol="0">
            <a:spAutoFit/>
          </a:bodyPr>
          <a:lstStyle/>
          <a:p>
            <a:r>
              <a:rPr lang="en-US" sz="30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"Joseph </a:t>
            </a:r>
            <a:r>
              <a:rPr lang="en-US" sz="3000" b="1" dirty="0" err="1">
                <a:solidFill>
                  <a:srgbClr val="EAD5C0"/>
                </a:solidFill>
                <a:effectLst>
                  <a:outerShdw blurRad="50800" dist="38100" dir="2700000" algn="tl" rotWithShape="0">
                    <a:prstClr val="black">
                      <a:alpha val="40000"/>
                    </a:prstClr>
                  </a:outerShdw>
                </a:effectLst>
                <a:latin typeface="Lucida Bright" panose="02040602050505020304" pitchFamily="18" charset="0"/>
              </a:rPr>
              <a:t>Chaikin</a:t>
            </a:r>
            <a:r>
              <a:rPr lang="en-US" sz="30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 who may be considered one of the pioneers of devising in America, similarly declares in </a:t>
            </a:r>
            <a:r>
              <a:rPr lang="en-US" sz="3000" b="1" i="1" dirty="0">
                <a:solidFill>
                  <a:srgbClr val="EAD5C0"/>
                </a:solidFill>
                <a:effectLst>
                  <a:outerShdw blurRad="50800" dist="38100" dir="2700000" algn="tl" rotWithShape="0">
                    <a:prstClr val="black">
                      <a:alpha val="40000"/>
                    </a:prstClr>
                  </a:outerShdw>
                </a:effectLst>
                <a:latin typeface="Lucida Bright" panose="02040602050505020304" pitchFamily="18" charset="0"/>
              </a:rPr>
              <a:t>The Presence of the Actor </a:t>
            </a:r>
            <a:r>
              <a:rPr lang="en-US" sz="30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 "We are joined to each other by forces. These forces are of two kinds. The first are observable political-social forces which move irrevocably through all of us who are alive at the same time in history. We are further joined by other forces: unanswerable questions to do with being alive at all. […] In effect </a:t>
            </a:r>
            <a:r>
              <a:rPr lang="en-US" sz="3000" b="1" dirty="0">
                <a:solidFill>
                  <a:srgbClr val="FF8F8F"/>
                </a:solidFill>
                <a:effectLst>
                  <a:outerShdw blurRad="50800" dist="38100" dir="2700000" algn="tl" rotWithShape="0">
                    <a:prstClr val="black">
                      <a:alpha val="40000"/>
                    </a:prstClr>
                  </a:outerShdw>
                </a:effectLst>
                <a:latin typeface="Lucida Bright" panose="02040602050505020304" pitchFamily="18" charset="0"/>
              </a:rPr>
              <a:t>we are joined to each other (and all living creatures) by what we don't understand</a:t>
            </a:r>
            <a:r>
              <a:rPr lang="en-US" sz="3000" b="1" dirty="0">
                <a:solidFill>
                  <a:srgbClr val="EAD5C0"/>
                </a:solidFill>
                <a:effectLst>
                  <a:outerShdw blurRad="50800" dist="38100" dir="2700000" algn="tl" rotWithShape="0">
                    <a:prstClr val="black">
                      <a:alpha val="40000"/>
                    </a:prstClr>
                  </a:outerShdw>
                </a:effectLst>
                <a:latin typeface="Lucida Bright" panose="02040602050505020304" pitchFamily="18" charset="0"/>
              </a:rPr>
              <a:t>." (p. 84)</a:t>
            </a:r>
          </a:p>
        </p:txBody>
      </p:sp>
    </p:spTree>
    <p:extLst>
      <p:ext uri="{BB962C8B-B14F-4D97-AF65-F5344CB8AC3E}">
        <p14:creationId xmlns:p14="http://schemas.microsoft.com/office/powerpoint/2010/main" val="2786291030"/>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iterate type="lt">
                                    <p:tmPct val="15000"/>
                                  </p:iterate>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1775"/>
                            </p:stCondLst>
                            <p:childTnLst>
                              <p:par>
                                <p:cTn id="9" presetID="22" presetClass="entr" presetSubtype="8" fill="hold" grpId="0" nodeType="afterEffect">
                                  <p:stCondLst>
                                    <p:cond delay="0"/>
                                  </p:stCondLst>
                                  <p:iterate type="lt">
                                    <p:tmPct val="10000"/>
                                  </p:iterate>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700</Words>
  <Application>Microsoft Office PowerPoint</Application>
  <PresentationFormat>Widescreen</PresentationFormat>
  <Paragraphs>33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Lucida Bright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Holt</dc:creator>
  <cp:lastModifiedBy>Richard Holt</cp:lastModifiedBy>
  <cp:revision>31</cp:revision>
  <dcterms:created xsi:type="dcterms:W3CDTF">2018-09-27T15:20:32Z</dcterms:created>
  <dcterms:modified xsi:type="dcterms:W3CDTF">2018-09-27T19:00:47Z</dcterms:modified>
</cp:coreProperties>
</file>